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31838"/>
            <a:ext cx="12192000" cy="1798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5900" y="2822575"/>
            <a:ext cx="41402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998929" y="1402879"/>
            <a:ext cx="8208111" cy="4297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30636" y="4394885"/>
            <a:ext cx="3398697" cy="1229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43F1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43F1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101840" y="1562100"/>
            <a:ext cx="4587240" cy="398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43F1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29411"/>
            <a:ext cx="12192000" cy="5673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869" y="2321560"/>
            <a:ext cx="4496435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743F1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NIOT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354" y="2353945"/>
            <a:ext cx="51892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C46F1"/>
                </a:solidFill>
                <a:latin typeface="Lucida Sans"/>
                <a:cs typeface="Lucida Sans"/>
              </a:rPr>
              <a:t>Honiot </a:t>
            </a:r>
            <a:r>
              <a:rPr dirty="0" sz="2400" spc="70" b="1">
                <a:solidFill>
                  <a:srgbClr val="1C46F1"/>
                </a:solidFill>
                <a:latin typeface="Lucida Sans"/>
                <a:cs typeface="Lucida Sans"/>
              </a:rPr>
              <a:t>Smart </a:t>
            </a:r>
            <a:r>
              <a:rPr dirty="0" sz="2400" spc="5" b="1">
                <a:solidFill>
                  <a:srgbClr val="1C46F1"/>
                </a:solidFill>
                <a:latin typeface="Lucida Sans"/>
                <a:cs typeface="Lucida Sans"/>
              </a:rPr>
              <a:t>Education</a:t>
            </a:r>
            <a:r>
              <a:rPr dirty="0" sz="2400" spc="-215" b="1">
                <a:solidFill>
                  <a:srgbClr val="1C46F1"/>
                </a:solidFill>
                <a:latin typeface="Lucida Sans"/>
                <a:cs typeface="Lucida Sans"/>
              </a:rPr>
              <a:t> </a:t>
            </a:r>
            <a:r>
              <a:rPr dirty="0" sz="2400" spc="30" b="1">
                <a:solidFill>
                  <a:srgbClr val="1C46F1"/>
                </a:solidFill>
                <a:latin typeface="Lucida Sans"/>
                <a:cs typeface="Lucida Sans"/>
              </a:rPr>
              <a:t>Solution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5300" y="2910839"/>
            <a:ext cx="358076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C46F1"/>
                </a:solidFill>
                <a:latin typeface="微软雅黑"/>
                <a:cs typeface="微软雅黑"/>
              </a:rPr>
              <a:t>珩兴智慧教育解决方</a:t>
            </a:r>
            <a:r>
              <a:rPr dirty="0" sz="2800" spc="-5" b="1">
                <a:solidFill>
                  <a:srgbClr val="1C46F1"/>
                </a:solidFill>
                <a:latin typeface="微软雅黑"/>
                <a:cs typeface="微软雅黑"/>
              </a:rPr>
              <a:t>案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8696" y="4917859"/>
            <a:ext cx="18681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5" b="1">
                <a:solidFill>
                  <a:srgbClr val="FFFFFF"/>
                </a:solidFill>
                <a:latin typeface="Lucida Sans"/>
                <a:cs typeface="Lucida Sans"/>
                <a:hlinkClick r:id="rId2"/>
              </a:rPr>
              <a:t>WWW.HONIOT.COM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7920" y="3577463"/>
            <a:ext cx="503618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上海珩兴智能科技</a:t>
            </a:r>
            <a:r>
              <a:rPr dirty="0" sz="1000" spc="-40">
                <a:solidFill>
                  <a:srgbClr val="1C1F24"/>
                </a:solidFill>
                <a:latin typeface="Arial Unicode MS"/>
                <a:cs typeface="Arial Unicode MS"/>
              </a:rPr>
              <a:t>(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集团</a:t>
            </a:r>
            <a:r>
              <a:rPr dirty="0" sz="1000" spc="-40">
                <a:solidFill>
                  <a:srgbClr val="1C1F24"/>
                </a:solidFill>
                <a:latin typeface="Arial Unicode MS"/>
                <a:cs typeface="Arial Unicode MS"/>
              </a:rPr>
              <a:t>)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有限责任公司成立于</a:t>
            </a:r>
            <a:r>
              <a:rPr dirty="0" sz="1000" spc="-40">
                <a:solidFill>
                  <a:srgbClr val="1C1F24"/>
                </a:solidFill>
                <a:latin typeface="Arial Unicode MS"/>
                <a:cs typeface="Arial Unicode MS"/>
              </a:rPr>
              <a:t>2016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年，立足上海，通过战略合作，布局</a:t>
            </a:r>
            <a:r>
              <a:rPr dirty="0" sz="1000" spc="-5">
                <a:solidFill>
                  <a:srgbClr val="1C1F24"/>
                </a:solidFill>
                <a:latin typeface="Arial Unicode MS"/>
                <a:cs typeface="Arial Unicode MS"/>
              </a:rPr>
              <a:t>全 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国各个区域城市</a:t>
            </a:r>
            <a:r>
              <a:rPr dirty="0" sz="1000" spc="-50">
                <a:solidFill>
                  <a:srgbClr val="1C1F24"/>
                </a:solidFill>
                <a:latin typeface="Arial Unicode MS"/>
                <a:cs typeface="Arial Unicode MS"/>
              </a:rPr>
              <a:t>;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放眼全球，通过国内外数字化合作伙伴，辐射全球。珩兴的基础产能</a:t>
            </a:r>
            <a:r>
              <a:rPr dirty="0" sz="1000" spc="-5">
                <a:solidFill>
                  <a:srgbClr val="1C1F24"/>
                </a:solidFill>
                <a:latin typeface="Arial Unicode MS"/>
                <a:cs typeface="Arial Unicode MS"/>
              </a:rPr>
              <a:t>夯 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实，立足行业，提供数字化转型及物联网产品</a:t>
            </a:r>
            <a:r>
              <a:rPr dirty="0" sz="1000" spc="-50">
                <a:solidFill>
                  <a:srgbClr val="1C1F24"/>
                </a:solidFill>
                <a:latin typeface="Arial Unicode MS"/>
                <a:cs typeface="Arial Unicode MS"/>
              </a:rPr>
              <a:t>;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专注服务，在蓬勃向上的数字化产业</a:t>
            </a:r>
            <a:r>
              <a:rPr dirty="0" sz="1000" spc="-50">
                <a:solidFill>
                  <a:srgbClr val="1C1F24"/>
                </a:solidFill>
                <a:latin typeface="Arial Unicode MS"/>
                <a:cs typeface="Arial Unicode MS"/>
              </a:rPr>
              <a:t>,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为越</a:t>
            </a:r>
            <a:r>
              <a:rPr dirty="0" sz="1000" spc="-5">
                <a:solidFill>
                  <a:srgbClr val="1C1F24"/>
                </a:solidFill>
                <a:latin typeface="Arial Unicode MS"/>
                <a:cs typeface="Arial Unicode MS"/>
              </a:rPr>
              <a:t>来 </a:t>
            </a:r>
            <a:r>
              <a:rPr dirty="0" sz="1000">
                <a:solidFill>
                  <a:srgbClr val="1C1F24"/>
                </a:solidFill>
                <a:latin typeface="Arial Unicode MS"/>
                <a:cs typeface="Arial Unicode MS"/>
              </a:rPr>
              <a:t>越多的企业实现数字化转型。同济科创，融合共享，从心出发，改变世界</a:t>
            </a:r>
            <a:r>
              <a:rPr dirty="0" sz="1000" spc="-5">
                <a:solidFill>
                  <a:srgbClr val="1C1F24"/>
                </a:solidFill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2945" y="2026551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 h="0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28575">
            <a:solidFill>
              <a:srgbClr val="1C46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20945" y="3510686"/>
            <a:ext cx="2164080" cy="0"/>
          </a:xfrm>
          <a:custGeom>
            <a:avLst/>
            <a:gdLst/>
            <a:ahLst/>
            <a:cxnLst/>
            <a:rect l="l" t="t" r="r" b="b"/>
            <a:pathLst>
              <a:path w="2164079" h="0">
                <a:moveTo>
                  <a:pt x="0" y="0"/>
                </a:moveTo>
                <a:lnTo>
                  <a:pt x="2164079" y="0"/>
                </a:lnTo>
              </a:path>
            </a:pathLst>
          </a:custGeom>
          <a:ln w="7620">
            <a:solidFill>
              <a:srgbClr val="1C46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7194" y="3201035"/>
            <a:ext cx="147955" cy="295275"/>
          </a:xfrm>
          <a:custGeom>
            <a:avLst/>
            <a:gdLst/>
            <a:ahLst/>
            <a:cxnLst/>
            <a:rect l="l" t="t" r="r" b="b"/>
            <a:pathLst>
              <a:path w="147954" h="295275">
                <a:moveTo>
                  <a:pt x="0" y="295275"/>
                </a:moveTo>
                <a:lnTo>
                  <a:pt x="317" y="0"/>
                </a:lnTo>
                <a:lnTo>
                  <a:pt x="147954" y="147789"/>
                </a:lnTo>
                <a:lnTo>
                  <a:pt x="0" y="295275"/>
                </a:lnTo>
                <a:close/>
              </a:path>
            </a:pathLst>
          </a:custGeom>
          <a:solidFill>
            <a:srgbClr val="1C4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50820" y="3208654"/>
            <a:ext cx="147955" cy="295275"/>
          </a:xfrm>
          <a:custGeom>
            <a:avLst/>
            <a:gdLst/>
            <a:ahLst/>
            <a:cxnLst/>
            <a:rect l="l" t="t" r="r" b="b"/>
            <a:pathLst>
              <a:path w="147955" h="295275">
                <a:moveTo>
                  <a:pt x="147637" y="295275"/>
                </a:moveTo>
                <a:lnTo>
                  <a:pt x="0" y="147485"/>
                </a:lnTo>
                <a:lnTo>
                  <a:pt x="147955" y="0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1C4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6120" y="3203917"/>
            <a:ext cx="157480" cy="304800"/>
          </a:xfrm>
          <a:custGeom>
            <a:avLst/>
            <a:gdLst/>
            <a:ahLst/>
            <a:cxnLst/>
            <a:rect l="l" t="t" r="r" b="b"/>
            <a:pathLst>
              <a:path w="157480" h="304800">
                <a:moveTo>
                  <a:pt x="151803" y="304749"/>
                </a:moveTo>
                <a:lnTo>
                  <a:pt x="1333" y="155600"/>
                </a:lnTo>
                <a:lnTo>
                  <a:pt x="0" y="152971"/>
                </a:lnTo>
                <a:lnTo>
                  <a:pt x="0" y="151472"/>
                </a:lnTo>
                <a:lnTo>
                  <a:pt x="149288" y="1358"/>
                </a:lnTo>
                <a:lnTo>
                  <a:pt x="152133" y="0"/>
                </a:lnTo>
                <a:lnTo>
                  <a:pt x="153720" y="101"/>
                </a:lnTo>
                <a:lnTo>
                  <a:pt x="155194" y="711"/>
                </a:lnTo>
                <a:lnTo>
                  <a:pt x="156375" y="1778"/>
                </a:lnTo>
                <a:lnTo>
                  <a:pt x="157149" y="3175"/>
                </a:lnTo>
                <a:lnTo>
                  <a:pt x="157416" y="4737"/>
                </a:lnTo>
                <a:lnTo>
                  <a:pt x="147891" y="4737"/>
                </a:lnTo>
                <a:lnTo>
                  <a:pt x="147879" y="16229"/>
                </a:lnTo>
                <a:lnTo>
                  <a:pt x="14829" y="148856"/>
                </a:lnTo>
                <a:lnTo>
                  <a:pt x="8064" y="148856"/>
                </a:lnTo>
                <a:lnTo>
                  <a:pt x="8064" y="155600"/>
                </a:lnTo>
                <a:lnTo>
                  <a:pt x="14801" y="155600"/>
                </a:lnTo>
                <a:lnTo>
                  <a:pt x="147586" y="288522"/>
                </a:lnTo>
                <a:lnTo>
                  <a:pt x="147574" y="300012"/>
                </a:lnTo>
                <a:lnTo>
                  <a:pt x="157099" y="300012"/>
                </a:lnTo>
                <a:lnTo>
                  <a:pt x="156832" y="301586"/>
                </a:lnTo>
                <a:lnTo>
                  <a:pt x="156057" y="302983"/>
                </a:lnTo>
                <a:lnTo>
                  <a:pt x="154863" y="304050"/>
                </a:lnTo>
                <a:lnTo>
                  <a:pt x="153390" y="304660"/>
                </a:lnTo>
                <a:lnTo>
                  <a:pt x="151803" y="304749"/>
                </a:lnTo>
                <a:close/>
              </a:path>
              <a:path w="157480" h="304800">
                <a:moveTo>
                  <a:pt x="147879" y="16229"/>
                </a:moveTo>
                <a:lnTo>
                  <a:pt x="147891" y="4737"/>
                </a:lnTo>
                <a:lnTo>
                  <a:pt x="156019" y="8115"/>
                </a:lnTo>
                <a:lnTo>
                  <a:pt x="147879" y="16229"/>
                </a:lnTo>
                <a:close/>
              </a:path>
              <a:path w="157480" h="304800">
                <a:moveTo>
                  <a:pt x="157099" y="300012"/>
                </a:moveTo>
                <a:lnTo>
                  <a:pt x="147574" y="300012"/>
                </a:lnTo>
                <a:lnTo>
                  <a:pt x="155702" y="296646"/>
                </a:lnTo>
                <a:lnTo>
                  <a:pt x="147586" y="288522"/>
                </a:lnTo>
                <a:lnTo>
                  <a:pt x="147879" y="16229"/>
                </a:lnTo>
                <a:lnTo>
                  <a:pt x="156019" y="8115"/>
                </a:lnTo>
                <a:lnTo>
                  <a:pt x="147891" y="4737"/>
                </a:lnTo>
                <a:lnTo>
                  <a:pt x="157416" y="4737"/>
                </a:lnTo>
                <a:lnTo>
                  <a:pt x="157099" y="300012"/>
                </a:lnTo>
                <a:close/>
              </a:path>
              <a:path w="157480" h="304800">
                <a:moveTo>
                  <a:pt x="8064" y="155600"/>
                </a:moveTo>
                <a:lnTo>
                  <a:pt x="8064" y="148856"/>
                </a:lnTo>
                <a:lnTo>
                  <a:pt x="11439" y="152235"/>
                </a:lnTo>
                <a:lnTo>
                  <a:pt x="8064" y="155600"/>
                </a:lnTo>
                <a:close/>
              </a:path>
              <a:path w="157480" h="304800">
                <a:moveTo>
                  <a:pt x="11439" y="152235"/>
                </a:moveTo>
                <a:lnTo>
                  <a:pt x="8064" y="148856"/>
                </a:lnTo>
                <a:lnTo>
                  <a:pt x="14829" y="148856"/>
                </a:lnTo>
                <a:lnTo>
                  <a:pt x="11439" y="152235"/>
                </a:lnTo>
                <a:close/>
              </a:path>
              <a:path w="157480" h="304800">
                <a:moveTo>
                  <a:pt x="14801" y="155600"/>
                </a:moveTo>
                <a:lnTo>
                  <a:pt x="8064" y="155600"/>
                </a:lnTo>
                <a:lnTo>
                  <a:pt x="11439" y="152235"/>
                </a:lnTo>
                <a:lnTo>
                  <a:pt x="14801" y="155600"/>
                </a:lnTo>
                <a:close/>
              </a:path>
              <a:path w="157480" h="304800">
                <a:moveTo>
                  <a:pt x="147574" y="300012"/>
                </a:moveTo>
                <a:lnTo>
                  <a:pt x="147586" y="288522"/>
                </a:lnTo>
                <a:lnTo>
                  <a:pt x="155702" y="296646"/>
                </a:lnTo>
                <a:lnTo>
                  <a:pt x="147574" y="300012"/>
                </a:lnTo>
                <a:close/>
              </a:path>
            </a:pathLst>
          </a:custGeom>
          <a:solidFill>
            <a:srgbClr val="1C46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 rot="18900000">
            <a:off x="5447598" y="4772823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2649158" y="6252930"/>
            <a:ext cx="112450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 rot="18900000">
            <a:off x="-414146" y="5104186"/>
            <a:ext cx="269060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 rot="18900000">
            <a:off x="3126746" y="3309770"/>
            <a:ext cx="605564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 rot="18900000">
            <a:off x="1515703" y="1846717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 rot="18900000">
            <a:off x="10057892" y="1578215"/>
            <a:ext cx="2514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 rot="18900000">
            <a:off x="8490368" y="240885"/>
            <a:ext cx="1466176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五个核心，服务落地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1514" y="3644900"/>
            <a:ext cx="31896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Five</a:t>
            </a:r>
            <a:r>
              <a:rPr dirty="0" sz="200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cores,</a:t>
            </a:r>
            <a:r>
              <a:rPr dirty="0" sz="20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service</a:t>
            </a:r>
            <a:r>
              <a:rPr dirty="0" sz="2000" spc="-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Lucida Sans Unicode"/>
                <a:cs typeface="Lucida Sans Unicode"/>
              </a:rPr>
              <a:t>landing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 rot="18900000">
            <a:off x="5447598" y="4772823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2649158" y="6252930"/>
            <a:ext cx="112450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-414146" y="5104186"/>
            <a:ext cx="269060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3126746" y="3309770"/>
            <a:ext cx="605564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1515703" y="1846717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10057892" y="1578215"/>
            <a:ext cx="2514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8490368" y="240885"/>
            <a:ext cx="1466176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00047"/>
            <a:ext cx="12192000" cy="3363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1107" y="2878137"/>
            <a:ext cx="463042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5">
                <a:solidFill>
                  <a:srgbClr val="1C46F1"/>
                </a:solidFill>
              </a:rPr>
              <a:t>深度研发可视化数据</a:t>
            </a:r>
            <a:r>
              <a:rPr dirty="0" spc="110">
                <a:solidFill>
                  <a:srgbClr val="1C46F1"/>
                </a:solidFill>
              </a:rPr>
              <a:t>模</a:t>
            </a:r>
            <a:r>
              <a:rPr dirty="0" spc="5">
                <a:solidFill>
                  <a:srgbClr val="1C46F1"/>
                </a:solidFill>
              </a:rPr>
              <a:t>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9617" y="3604577"/>
            <a:ext cx="307276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C46F1"/>
                </a:solidFill>
                <a:latin typeface="Microsoft JhengHei"/>
                <a:cs typeface="Microsoft JhengHei"/>
              </a:rPr>
              <a:t>数据报表、多维呈现、算法模型、诊断优化、智能管</a:t>
            </a:r>
            <a:r>
              <a:rPr dirty="0" sz="1000" spc="-5" b="1">
                <a:solidFill>
                  <a:srgbClr val="1C46F1"/>
                </a:solidFill>
                <a:latin typeface="Microsoft JhengHei"/>
                <a:cs typeface="Microsoft JhengHei"/>
              </a:rPr>
              <a:t>理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5447598" y="4772823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2649158" y="6252930"/>
            <a:ext cx="112450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-414146" y="5104186"/>
            <a:ext cx="269060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3126746" y="3309770"/>
            <a:ext cx="605564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1515703" y="1846717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 rot="18900000">
            <a:off x="10057892" y="1578215"/>
            <a:ext cx="2514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8490368" y="240885"/>
            <a:ext cx="1466176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8900000">
            <a:off x="5447598" y="4772823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 rot="18900000">
            <a:off x="2649158" y="6252930"/>
            <a:ext cx="112450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 rot="18900000">
            <a:off x="-414146" y="5104186"/>
            <a:ext cx="269060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3126746" y="3309770"/>
            <a:ext cx="605564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1515703" y="1846717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10057892" y="1578215"/>
            <a:ext cx="2514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8490368" y="240885"/>
            <a:ext cx="1466176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免费搭建专</a:t>
            </a:r>
            <a:r>
              <a:rPr dirty="0" spc="5"/>
              <a:t>属</a:t>
            </a:r>
          </a:p>
          <a:p>
            <a:pPr marL="12700">
              <a:lnSpc>
                <a:spcPct val="100000"/>
              </a:lnSpc>
            </a:pPr>
            <a:r>
              <a:rPr dirty="0"/>
              <a:t>数字化平台</a:t>
            </a:r>
            <a:r>
              <a:rPr dirty="0" spc="2130"/>
              <a:t>“</a:t>
            </a:r>
            <a:r>
              <a:rPr dirty="0"/>
              <a:t>校园管家</a:t>
            </a:r>
            <a:r>
              <a:rPr dirty="0" spc="2135"/>
              <a:t>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8869" y="3803014"/>
            <a:ext cx="5054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Microsoft JhengHei"/>
                <a:cs typeface="Microsoft JhengHei"/>
              </a:rPr>
              <a:t>免费搭建自己的专属数字化平台“校园管家”，部署应用到每个功能分支。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0891" y="4492752"/>
            <a:ext cx="1383665" cy="368935"/>
          </a:xfrm>
          <a:custGeom>
            <a:avLst/>
            <a:gdLst/>
            <a:ahLst/>
            <a:cxnLst/>
            <a:rect l="l" t="t" r="r" b="b"/>
            <a:pathLst>
              <a:path w="1383664" h="368935">
                <a:moveTo>
                  <a:pt x="1199388" y="368808"/>
                </a:moveTo>
                <a:lnTo>
                  <a:pt x="182880" y="368808"/>
                </a:lnTo>
                <a:lnTo>
                  <a:pt x="134139" y="361962"/>
                </a:lnTo>
                <a:lnTo>
                  <a:pt x="90304" y="343218"/>
                </a:lnTo>
                <a:lnTo>
                  <a:pt x="53206" y="314363"/>
                </a:lnTo>
                <a:lnTo>
                  <a:pt x="24587" y="277102"/>
                </a:lnTo>
                <a:lnTo>
                  <a:pt x="6254" y="233200"/>
                </a:lnTo>
                <a:lnTo>
                  <a:pt x="0" y="184403"/>
                </a:lnTo>
                <a:lnTo>
                  <a:pt x="6254" y="135290"/>
                </a:lnTo>
                <a:lnTo>
                  <a:pt x="24587" y="91197"/>
                </a:lnTo>
                <a:lnTo>
                  <a:pt x="53206" y="53873"/>
                </a:lnTo>
                <a:lnTo>
                  <a:pt x="90355" y="25052"/>
                </a:lnTo>
                <a:lnTo>
                  <a:pt x="134156" y="6524"/>
                </a:lnTo>
                <a:lnTo>
                  <a:pt x="182880" y="0"/>
                </a:lnTo>
                <a:lnTo>
                  <a:pt x="1199388" y="0"/>
                </a:lnTo>
                <a:lnTo>
                  <a:pt x="1248345" y="6526"/>
                </a:lnTo>
                <a:lnTo>
                  <a:pt x="1292349" y="25066"/>
                </a:lnTo>
                <a:lnTo>
                  <a:pt x="1329601" y="53825"/>
                </a:lnTo>
                <a:lnTo>
                  <a:pt x="1358395" y="91084"/>
                </a:lnTo>
                <a:lnTo>
                  <a:pt x="1376959" y="135069"/>
                </a:lnTo>
                <a:lnTo>
                  <a:pt x="1383538" y="184023"/>
                </a:lnTo>
                <a:lnTo>
                  <a:pt x="1376959" y="232979"/>
                </a:lnTo>
                <a:lnTo>
                  <a:pt x="1358395" y="276989"/>
                </a:lnTo>
                <a:lnTo>
                  <a:pt x="1329601" y="314315"/>
                </a:lnTo>
                <a:lnTo>
                  <a:pt x="1292298" y="343233"/>
                </a:lnTo>
                <a:lnTo>
                  <a:pt x="1248329" y="361964"/>
                </a:lnTo>
                <a:lnTo>
                  <a:pt x="1199388" y="368808"/>
                </a:lnTo>
                <a:close/>
              </a:path>
            </a:pathLst>
          </a:custGeom>
          <a:solidFill>
            <a:srgbClr val="F1F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44156" y="1786127"/>
            <a:ext cx="4142232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 rot="18900000">
            <a:off x="5447598" y="4772823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2649158" y="6252930"/>
            <a:ext cx="112450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-414146" y="5104186"/>
            <a:ext cx="269060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3126746" y="3309770"/>
            <a:ext cx="605564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上海珩兴智能科技(集团)有限责任公司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1515703" y="1846717"/>
            <a:ext cx="53458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上海珩兴智能科技(集团)有限责任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 rot="18900000">
            <a:off x="10057892" y="1578215"/>
            <a:ext cx="2514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上海珩兴智能科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8490368" y="240885"/>
            <a:ext cx="1466176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0"/>
              </a:lnSpc>
            </a:pPr>
            <a:r>
              <a:rPr dirty="0" sz="2800">
                <a:latin typeface="宋体"/>
                <a:cs typeface="宋体"/>
              </a:rPr>
              <a:t>上海珩兴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2022-10-19T03:09:25Z</dcterms:created>
  <dcterms:modified xsi:type="dcterms:W3CDTF">2022-10-19T03:09:25Z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2021-12-23T00:00:00Z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2022-10-19T00:00:00Z</vt:filetime>
  </property>
</Properties>
</file>